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3.xml" ContentType="application/vnd.openxmlformats-officedocument.theme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2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tags/tag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4.xml" ContentType="application/vnd.openxmlformats-officedocument.presentationml.tags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  <p:sldMasterId id="2147483664" r:id="rId3"/>
    <p:sldMasterId id="2147483666" r:id="rId4"/>
  </p:sldMasterIdLst>
  <p:notesMasterIdLst>
    <p:notesMasterId r:id="rId28"/>
  </p:notesMasterIdLst>
  <p:sldIdLst>
    <p:sldId id="8647" r:id="rId5"/>
    <p:sldId id="460" r:id="rId6"/>
    <p:sldId id="490" r:id="rId7"/>
    <p:sldId id="8644" r:id="rId8"/>
    <p:sldId id="8703" r:id="rId9"/>
    <p:sldId id="8671" r:id="rId10"/>
    <p:sldId id="8679" r:id="rId11"/>
    <p:sldId id="8702" r:id="rId12"/>
    <p:sldId id="8672" r:id="rId13"/>
    <p:sldId id="8692" r:id="rId14"/>
    <p:sldId id="8652" r:id="rId15"/>
    <p:sldId id="8690" r:id="rId16"/>
    <p:sldId id="544" r:id="rId17"/>
    <p:sldId id="8701" r:id="rId18"/>
    <p:sldId id="8694" r:id="rId19"/>
    <p:sldId id="8695" r:id="rId20"/>
    <p:sldId id="8696" r:id="rId21"/>
    <p:sldId id="8650" r:id="rId22"/>
    <p:sldId id="8677" r:id="rId23"/>
    <p:sldId id="8682" r:id="rId24"/>
    <p:sldId id="8656" r:id="rId25"/>
    <p:sldId id="8700" r:id="rId26"/>
    <p:sldId id="8639" r:id="rId27"/>
  </p:sldIdLst>
  <p:sldSz cx="12192000" cy="6858000"/>
  <p:notesSz cx="6858000" cy="9144000"/>
  <p:embeddedFontLst>
    <p:embeddedFont>
      <p:font typeface="方正粗黑宋简体" panose="02010600030101010101" charset="-122"/>
      <p:regular r:id="rId29"/>
    </p:embeddedFont>
    <p:embeddedFont>
      <p:font typeface="方正仿郭简体" panose="02010600030101010101" charset="-122"/>
      <p:regular r:id="rId30"/>
    </p:embeddedFont>
    <p:embeddedFont>
      <p:font typeface="方正魏碑简体" panose="02010600030101010101" charset="-122"/>
      <p:regular r:id="rId31"/>
    </p:embeddedFont>
    <p:embeddedFont>
      <p:font typeface="汉仪大宋简" panose="02010600030101010101" charset="-122"/>
      <p:regular r:id="rId32"/>
    </p:embeddedFont>
    <p:embeddedFont>
      <p:font typeface="Arial Black" panose="020B0A04020102020204" pitchFamily="34" charset="0"/>
      <p:bold r:id="rId33"/>
      <p:italic r:id="rId34"/>
    </p:embeddedFont>
    <p:embeddedFont>
      <p:font typeface="Calibri" panose="020F0502020204030204" pitchFamily="34" charset="0"/>
      <p:regular r:id="rId35"/>
      <p:bold r:id="rId36"/>
      <p:italic r:id="rId37"/>
      <p:boldItalic r:id="rId38"/>
    </p:embeddedFont>
    <p:embeddedFont>
      <p:font typeface="Calibri Light" panose="020F0302020204030204" pitchFamily="34" charset="0"/>
      <p:regular r:id="rId39"/>
      <p:italic r:id="rId40"/>
    </p:embeddedFont>
    <p:embeddedFont>
      <p:font typeface="Forte" panose="03060902040502070203" pitchFamily="66" charset="0"/>
      <p:regular r:id="rId41"/>
    </p:embeddedFont>
    <p:embeddedFont>
      <p:font typeface="Wingdings 2" panose="05020102010507070707" pitchFamily="18" charset="2"/>
      <p:regular r:id="rId42"/>
    </p:embeddedFont>
    <p:embeddedFont>
      <p:font typeface="等线" panose="02010600030101010101" pitchFamily="2" charset="-122"/>
      <p:regular r:id="rId43"/>
      <p:bold r:id="rId44"/>
    </p:embeddedFont>
    <p:embeddedFont>
      <p:font typeface="华文新魏" panose="02010800040101010101" pitchFamily="2" charset="-122"/>
      <p:regular r:id="rId45"/>
    </p:embeddedFont>
    <p:embeddedFont>
      <p:font typeface="华文行楷" panose="02010800040101010101" pitchFamily="2" charset="-122"/>
      <p:regular r:id="rId46"/>
    </p:embeddedFont>
    <p:embeddedFont>
      <p:font typeface="华文中宋" panose="02010600040101010101" pitchFamily="2" charset="-122"/>
      <p:regular r:id="rId47"/>
    </p:embeddedFont>
    <p:embeddedFont>
      <p:font typeface="微软雅黑" panose="020B0503020204020204" pitchFamily="34" charset="-122"/>
      <p:regular r:id="rId48"/>
      <p:bold r:id="rId49"/>
    </p:embeddedFont>
    <p:embeddedFont>
      <p:font typeface="幼圆" panose="02010509060101010101" pitchFamily="49" charset="-122"/>
      <p:regular r:id="rId50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C6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797" autoAdjust="0"/>
    <p:restoredTop sz="94660"/>
  </p:normalViewPr>
  <p:slideViewPr>
    <p:cSldViewPr snapToGrid="0" showGuides="1">
      <p:cViewPr varScale="1">
        <p:scale>
          <a:sx n="101" d="100"/>
          <a:sy n="101" d="100"/>
        </p:scale>
        <p:origin x="372" y="8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1.fntdata"/><Relationship Id="rId21" Type="http://schemas.openxmlformats.org/officeDocument/2006/relationships/slide" Target="slides/slide17.xml"/><Relationship Id="rId34" Type="http://schemas.openxmlformats.org/officeDocument/2006/relationships/font" Target="fonts/font6.fntdata"/><Relationship Id="rId42" Type="http://schemas.openxmlformats.org/officeDocument/2006/relationships/font" Target="fonts/font14.fntdata"/><Relationship Id="rId47" Type="http://schemas.openxmlformats.org/officeDocument/2006/relationships/font" Target="fonts/font19.fntdata"/><Relationship Id="rId50" Type="http://schemas.openxmlformats.org/officeDocument/2006/relationships/font" Target="fonts/font22.fntdata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font" Target="fonts/font1.fntdata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4.fntdata"/><Relationship Id="rId37" Type="http://schemas.openxmlformats.org/officeDocument/2006/relationships/font" Target="fonts/font9.fntdata"/><Relationship Id="rId40" Type="http://schemas.openxmlformats.org/officeDocument/2006/relationships/font" Target="fonts/font12.fntdata"/><Relationship Id="rId45" Type="http://schemas.openxmlformats.org/officeDocument/2006/relationships/font" Target="fonts/font17.fntdata"/><Relationship Id="rId53" Type="http://schemas.openxmlformats.org/officeDocument/2006/relationships/theme" Target="theme/theme1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3.fntdata"/><Relationship Id="rId44" Type="http://schemas.openxmlformats.org/officeDocument/2006/relationships/font" Target="fonts/font16.fntdata"/><Relationship Id="rId52" Type="http://schemas.openxmlformats.org/officeDocument/2006/relationships/viewProps" Target="viewProp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2.fntdata"/><Relationship Id="rId35" Type="http://schemas.openxmlformats.org/officeDocument/2006/relationships/font" Target="fonts/font7.fntdata"/><Relationship Id="rId43" Type="http://schemas.openxmlformats.org/officeDocument/2006/relationships/font" Target="fonts/font15.fntdata"/><Relationship Id="rId48" Type="http://schemas.openxmlformats.org/officeDocument/2006/relationships/font" Target="fonts/font20.fntdata"/><Relationship Id="rId8" Type="http://schemas.openxmlformats.org/officeDocument/2006/relationships/slide" Target="slides/slide4.xml"/><Relationship Id="rId51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5.fntdata"/><Relationship Id="rId38" Type="http://schemas.openxmlformats.org/officeDocument/2006/relationships/font" Target="fonts/font10.fntdata"/><Relationship Id="rId46" Type="http://schemas.openxmlformats.org/officeDocument/2006/relationships/font" Target="fonts/font18.fntdata"/><Relationship Id="rId20" Type="http://schemas.openxmlformats.org/officeDocument/2006/relationships/slide" Target="slides/slide16.xml"/><Relationship Id="rId41" Type="http://schemas.openxmlformats.org/officeDocument/2006/relationships/font" Target="fonts/font13.fntdata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8.fntdata"/><Relationship Id="rId49" Type="http://schemas.openxmlformats.org/officeDocument/2006/relationships/font" Target="fonts/font2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DD24A-9777-449B-B22B-6B074D9D6091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92D48-43FE-47C5-8392-AD06E752A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2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5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595507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01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93981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47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7386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951460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421969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5166563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16597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7832933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/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60C4F3-C57F-442B-89FC-EAAD68562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385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7102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3756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304905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48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89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47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979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97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604360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769801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3784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5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227AF-5C16-45F2-B681-55D162E2F1A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4146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3311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 </a:t>
            </a:r>
            <a:fld id="{2EEF1883-7A0E-4F66-9932-E581691AD39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7974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1704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theme" Target="../theme/theme3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theme" Target="../theme/theme4.xml"/><Relationship Id="rId2" Type="http://schemas.openxmlformats.org/officeDocument/2006/relationships/slideLayout" Target="../slideLayouts/slideLayout6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B280E-1C23-4717-A9D5-6FAD72706D58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07CE2-AAC4-476D-A40D-1C7E73958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8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7525-3870-4886-83AE-8A5D79C58246}" type="datetime1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1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2023/7/20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8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95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5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26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8.png"/><Relationship Id="rId4" Type="http://schemas.openxmlformats.org/officeDocument/2006/relationships/image" Target="../media/image26.jpeg"/><Relationship Id="rId9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4.xml"/><Relationship Id="rId6" Type="http://schemas.openxmlformats.org/officeDocument/2006/relationships/image" Target="../media/image29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7" Type="http://schemas.openxmlformats.org/officeDocument/2006/relationships/image" Target="../media/image12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Relationship Id="rId9" Type="http://schemas.openxmlformats.org/officeDocument/2006/relationships/image" Target="../media/image21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svg"/><Relationship Id="rId3" Type="http://schemas.openxmlformats.org/officeDocument/2006/relationships/image" Target="../media/image13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9.xml"/><Relationship Id="rId7" Type="http://schemas.openxmlformats.org/officeDocument/2006/relationships/image" Target="../media/image16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3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527823" y="-62582"/>
            <a:ext cx="12883376" cy="6971408"/>
            <a:chOff x="-527823" y="-62582"/>
            <a:chExt cx="12883376" cy="69714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074" y="50826"/>
              <a:ext cx="6955390" cy="685800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2059461" y="3802282"/>
              <a:ext cx="6526345" cy="399276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小组成员：朱子轩 刘修铭 梁晓储 陈佳卉</a:t>
              </a:r>
              <a:endParaRPr kumimoji="1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985121" y="2135290"/>
              <a:ext cx="10370432" cy="111049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Neo4j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代码提示</a:t>
              </a:r>
              <a:endPara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2059461" y="3430718"/>
              <a:ext cx="77117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527823" y="1552169"/>
              <a:ext cx="2387969" cy="3826419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solidFill>
              <a:srgbClr val="6B0261"/>
            </a:solidFill>
            <a:ln w="5" cap="flat">
              <a:solidFill>
                <a:srgbClr val="6B026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1768736" y="2937549"/>
              <a:ext cx="182819" cy="2259004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solidFill>
              <a:srgbClr val="6B0261"/>
            </a:solidFill>
            <a:ln>
              <a:solidFill>
                <a:srgbClr val="6B026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060979" y="5688285"/>
              <a:ext cx="2861888" cy="923900"/>
              <a:chOff x="335360" y="5733256"/>
              <a:chExt cx="2558835" cy="9239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406" r="51576"/>
              <a:stretch>
                <a:fillRect/>
              </a:stretch>
            </p:blipFill>
            <p:spPr>
              <a:xfrm>
                <a:off x="335360" y="5733256"/>
                <a:ext cx="1813536" cy="471003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6" t="20354"/>
              <a:stretch>
                <a:fillRect/>
              </a:stretch>
            </p:blipFill>
            <p:spPr>
              <a:xfrm>
                <a:off x="1088893" y="6228891"/>
                <a:ext cx="1805302" cy="428265"/>
              </a:xfrm>
              <a:prstGeom prst="rect">
                <a:avLst/>
              </a:prstGeom>
            </p:spPr>
          </p:pic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85806" y="-62582"/>
              <a:ext cx="3568028" cy="1399227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810F9D2-D1D9-BC74-E03A-B774025C7FFA}"/>
                </a:ext>
              </a:extLst>
            </p:cNvPr>
            <p:cNvSpPr/>
            <p:nvPr/>
          </p:nvSpPr>
          <p:spPr>
            <a:xfrm>
              <a:off x="5094724" y="5109921"/>
              <a:ext cx="1991519" cy="115672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GROUP 1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dirty="0">
                  <a:solidFill>
                    <a:srgbClr val="6B026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2023.07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AD76631-EC3E-6848-9B6F-1476AEF220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017" y="50826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BFF452-15DC-F5A6-7CF5-F5270D20923B}"/>
              </a:ext>
            </a:extLst>
          </p:cNvPr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DE1046-7BF0-B110-B0E1-E15F80BE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6" name="Rectangle 27">
              <a:extLst>
                <a:ext uri="{FF2B5EF4-FFF2-40B4-BE49-F238E27FC236}">
                  <a16:creationId xmlns:a16="http://schemas.microsoft.com/office/drawing/2014/main" id="{17C27AF9-4471-9258-E25B-C32384F8D812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955644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前端开发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23490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前端开发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368004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3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6" name="组合 5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8" name="图形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开发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78680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BFF452-15DC-F5A6-7CF5-F5270D20923B}"/>
              </a:ext>
            </a:extLst>
          </p:cNvPr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DE1046-7BF0-B110-B0E1-E15F80BE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6" name="Rectangle 27">
              <a:extLst>
                <a:ext uri="{FF2B5EF4-FFF2-40B4-BE49-F238E27FC236}">
                  <a16:creationId xmlns:a16="http://schemas.microsoft.com/office/drawing/2014/main" id="{17C27AF9-4471-9258-E25B-C32384F8D812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开发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551766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 advTm="0"/>
    </mc:Choice>
    <mc:Fallback>
      <p:transition advTm="0"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FA9E2ED3-8E1E-B546-06E6-876A87C82008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>
              <a:extLst>
                <a:ext uri="{FF2B5EF4-FFF2-40B4-BE49-F238E27FC236}">
                  <a16:creationId xmlns:a16="http://schemas.microsoft.com/office/drawing/2014/main" id="{194C2E1F-CE9B-CD6F-6976-25FAD13A4401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27">
              <a:extLst>
                <a:ext uri="{FF2B5EF4-FFF2-40B4-BE49-F238E27FC236}">
                  <a16:creationId xmlns:a16="http://schemas.microsoft.com/office/drawing/2014/main" id="{E99887BF-490F-5566-8D76-8629870324F4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数据准备及预处理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856792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408FC5EC-28C8-505A-F692-4F1A83E3DA4C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>
              <a:extLst>
                <a:ext uri="{FF2B5EF4-FFF2-40B4-BE49-F238E27FC236}">
                  <a16:creationId xmlns:a16="http://schemas.microsoft.com/office/drawing/2014/main" id="{7AF63848-F4BF-6F72-5BDB-B2CBE2E36D2B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27">
              <a:extLst>
                <a:ext uri="{FF2B5EF4-FFF2-40B4-BE49-F238E27FC236}">
                  <a16:creationId xmlns:a16="http://schemas.microsoft.com/office/drawing/2014/main" id="{F8FD2AB1-DDE2-1CCD-BAFA-007EEA0DE7DB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数据准备及预处理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560815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D3F3A8-CBC1-AA0D-76EB-37D88CD1E363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3" name="Shape 97">
              <a:extLst>
                <a:ext uri="{FF2B5EF4-FFF2-40B4-BE49-F238E27FC236}">
                  <a16:creationId xmlns:a16="http://schemas.microsoft.com/office/drawing/2014/main" id="{E552A20C-98E7-5FF9-0765-61EAA7DB5078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27">
              <a:extLst>
                <a:ext uri="{FF2B5EF4-FFF2-40B4-BE49-F238E27FC236}">
                  <a16:creationId xmlns:a16="http://schemas.microsoft.com/office/drawing/2014/main" id="{D70F7C18-1109-4EBC-6F35-1AA080778BA8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数据库设计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8E0009F-92F8-AEB3-D3A7-5DECF3F2E3BF}"/>
              </a:ext>
            </a:extLst>
          </p:cNvPr>
          <p:cNvGrpSpPr/>
          <p:nvPr/>
        </p:nvGrpSpPr>
        <p:grpSpPr>
          <a:xfrm>
            <a:off x="820854" y="1811112"/>
            <a:ext cx="10550293" cy="2804870"/>
            <a:chOff x="920700" y="1811112"/>
            <a:chExt cx="10550293" cy="280487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6BB8F4C-6182-1BA5-AC7A-4C0A12CC6B51}"/>
                </a:ext>
              </a:extLst>
            </p:cNvPr>
            <p:cNvSpPr txBox="1"/>
            <p:nvPr/>
          </p:nvSpPr>
          <p:spPr>
            <a:xfrm>
              <a:off x="920700" y="1811112"/>
              <a:ext cx="4307950" cy="280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800" dirty="0">
                  <a:latin typeface="Times New Roman" panose="02020603050405020304" pitchFamily="18" charset="0"/>
                  <a:ea typeface="汉仪大宋简" panose="0201060900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800" dirty="0">
                  <a:latin typeface="汉仪大宋简" panose="02010609000101010101" pitchFamily="49" charset="-122"/>
                  <a:ea typeface="汉仪大宋简" panose="02010609000101010101" pitchFamily="49" charset="-122"/>
                  <a:cs typeface="Times New Roman" panose="02020603050405020304" pitchFamily="18" charset="0"/>
                </a:rPr>
                <a:t>种结点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namespace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（命名空间）</a:t>
              </a:r>
              <a:endPara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property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（属性）</a:t>
              </a:r>
              <a:endPara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method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（方法）</a:t>
              </a:r>
              <a:endPara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（类）</a:t>
              </a:r>
              <a:endPara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root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（根节点）</a:t>
              </a:r>
              <a:r>
                <a:rPr lang="en-US" altLang="zh-CN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导入的包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31859E-A0B2-46E4-5B60-311F31B83AF3}"/>
                </a:ext>
              </a:extLst>
            </p:cNvPr>
            <p:cNvSpPr txBox="1"/>
            <p:nvPr/>
          </p:nvSpPr>
          <p:spPr>
            <a:xfrm>
              <a:off x="6830546" y="1811112"/>
              <a:ext cx="4640447" cy="280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800" dirty="0">
                  <a:latin typeface="Times New Roman" panose="02020603050405020304" pitchFamily="18" charset="0"/>
                  <a:ea typeface="汉仪大宋简" panose="0201060900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800" dirty="0">
                  <a:latin typeface="汉仪大宋简" panose="02010609000101010101" pitchFamily="49" charset="-122"/>
                  <a:ea typeface="汉仪大宋简" panose="02010609000101010101" pitchFamily="49" charset="-122"/>
                  <a:cs typeface="Times New Roman" panose="02020603050405020304" pitchFamily="18" charset="0"/>
                </a:rPr>
                <a:t>种关系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hasnamespace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（所包含的命名空间）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hasproperty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（所包含的属性）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hasmethod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（所包含的方法）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（所包含的类）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returnclass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（返回值的</a:t>
              </a:r>
              <a:r>
                <a:rPr lang="zh-CN" altLang="en-US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类型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87C3F7C-3645-2247-D3EC-F39CF27F5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64" y="856160"/>
            <a:ext cx="10893472" cy="58475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93AA51-8562-7FD5-3450-788C4CDD5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59" y="857339"/>
            <a:ext cx="10891277" cy="5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38732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04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总结与展望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Summary and Outlook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8D5852-BE5A-60EF-9D95-7A4D064961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9525" y="-121709"/>
            <a:ext cx="12201525" cy="8134350"/>
            <a:chOff x="-9525" y="-121709"/>
            <a:chExt cx="12201525" cy="8134350"/>
          </a:xfrm>
        </p:grpSpPr>
        <p:grpSp>
          <p:nvGrpSpPr>
            <p:cNvPr id="13" name="组合 12"/>
            <p:cNvGrpSpPr/>
            <p:nvPr/>
          </p:nvGrpSpPr>
          <p:grpSpPr>
            <a:xfrm>
              <a:off x="-9525" y="-121709"/>
              <a:ext cx="12201525" cy="8134350"/>
              <a:chOff x="-9525" y="-121709"/>
              <a:chExt cx="12201525" cy="8134350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9525" y="-121709"/>
                <a:ext cx="12201525" cy="8134350"/>
              </a:xfrm>
              <a:prstGeom prst="rect">
                <a:avLst/>
              </a:prstGeom>
            </p:spPr>
          </p:pic>
          <p:sp>
            <p:nvSpPr>
              <p:cNvPr id="15" name="Rectangle 27"/>
              <p:cNvSpPr/>
              <p:nvPr/>
            </p:nvSpPr>
            <p:spPr>
              <a:xfrm>
                <a:off x="0" y="-1"/>
                <a:ext cx="12192000" cy="6858000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4" name="组合 3"/>
            <p:cNvGrpSpPr/>
            <p:nvPr/>
          </p:nvGrpSpPr>
          <p:grpSpPr>
            <a:xfrm>
              <a:off x="231775" y="78660"/>
              <a:ext cx="11869034" cy="771220"/>
              <a:chOff x="231775" y="142160"/>
              <a:chExt cx="11869034" cy="771220"/>
            </a:xfrm>
          </p:grpSpPr>
          <p:grpSp>
            <p:nvGrpSpPr>
              <p:cNvPr id="7" name="组合 6"/>
              <p:cNvGrpSpPr/>
              <p:nvPr/>
            </p:nvGrpSpPr>
            <p:grpSpPr>
              <a:xfrm>
                <a:off x="231775" y="217761"/>
                <a:ext cx="9278266" cy="594306"/>
                <a:chOff x="231775" y="217761"/>
                <a:chExt cx="9278266" cy="594306"/>
              </a:xfrm>
            </p:grpSpPr>
            <p:pic>
              <p:nvPicPr>
                <p:cNvPr id="9" name="图形 8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0" name="文本框 9"/>
                <p:cNvSpPr txBox="1"/>
                <p:nvPr/>
              </p:nvSpPr>
              <p:spPr>
                <a:xfrm>
                  <a:off x="1507739" y="290380"/>
                  <a:ext cx="6525580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总结与展望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——</a:t>
                  </a: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项目不足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8" name="图形 7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231" y="142160"/>
                <a:ext cx="2499578" cy="7712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8121573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 l="19248" r="57817" b="1451"/>
          <a:stretch>
            <a:fillRect/>
          </a:stretch>
        </p:blipFill>
        <p:spPr>
          <a:xfrm>
            <a:off x="0" y="1"/>
            <a:ext cx="2796209" cy="6857999"/>
          </a:xfrm>
          <a:custGeom>
            <a:avLst/>
            <a:gdLst>
              <a:gd name="connsiteX0" fmla="*/ 0 w 2796209"/>
              <a:gd name="connsiteY0" fmla="*/ 0 h 6758489"/>
              <a:gd name="connsiteX1" fmla="*/ 2796209 w 2796209"/>
              <a:gd name="connsiteY1" fmla="*/ 0 h 6758489"/>
              <a:gd name="connsiteX2" fmla="*/ 2796209 w 2796209"/>
              <a:gd name="connsiteY2" fmla="*/ 6758489 h 6758489"/>
              <a:gd name="connsiteX3" fmla="*/ 0 w 2796209"/>
              <a:gd name="connsiteY3" fmla="*/ 6758489 h 67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6209" h="6758489">
                <a:moveTo>
                  <a:pt x="0" y="0"/>
                </a:moveTo>
                <a:lnTo>
                  <a:pt x="2796209" y="0"/>
                </a:lnTo>
                <a:lnTo>
                  <a:pt x="2796209" y="6758489"/>
                </a:lnTo>
                <a:lnTo>
                  <a:pt x="0" y="6758489"/>
                </a:lnTo>
                <a:close/>
              </a:path>
            </a:pathLst>
          </a:cu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rte" panose="03060902040502070203" charset="0"/>
              <a:ea typeface="微软雅黑" panose="020B0503020204020204" charset="-122"/>
              <a:cs typeface="+mn-cs"/>
              <a:sym typeface="Forte" panose="030609020405020702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55715" y="1028700"/>
            <a:ext cx="1614199" cy="1614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1" y="2890282"/>
            <a:ext cx="1820623" cy="27679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07824" y="155840"/>
            <a:ext cx="164327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目录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4679" t="73278"/>
          <a:stretch>
            <a:fillRect/>
          </a:stretch>
        </p:blipFill>
        <p:spPr>
          <a:xfrm>
            <a:off x="9517768" y="925281"/>
            <a:ext cx="1823383" cy="199589"/>
          </a:xfrm>
          <a:custGeom>
            <a:avLst/>
            <a:gdLst>
              <a:gd name="connsiteX0" fmla="*/ 0 w 2604270"/>
              <a:gd name="connsiteY0" fmla="*/ 0 h 285065"/>
              <a:gd name="connsiteX1" fmla="*/ 2604270 w 2604270"/>
              <a:gd name="connsiteY1" fmla="*/ 0 h 285065"/>
              <a:gd name="connsiteX2" fmla="*/ 2604270 w 2604270"/>
              <a:gd name="connsiteY2" fmla="*/ 285065 h 285065"/>
              <a:gd name="connsiteX3" fmla="*/ 0 w 2604270"/>
              <a:gd name="connsiteY3" fmla="*/ 285065 h 28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270" h="285065">
                <a:moveTo>
                  <a:pt x="0" y="0"/>
                </a:moveTo>
                <a:lnTo>
                  <a:pt x="2604270" y="0"/>
                </a:lnTo>
                <a:lnTo>
                  <a:pt x="2604270" y="285065"/>
                </a:lnTo>
                <a:lnTo>
                  <a:pt x="0" y="285065"/>
                </a:lnTo>
                <a:close/>
              </a:path>
            </a:pathLst>
          </a:custGeom>
        </p:spPr>
      </p:pic>
      <p:grpSp>
        <p:nvGrpSpPr>
          <p:cNvPr id="52" name="组合 51"/>
          <p:cNvGrpSpPr/>
          <p:nvPr/>
        </p:nvGrpSpPr>
        <p:grpSpPr>
          <a:xfrm>
            <a:off x="3560560" y="1028051"/>
            <a:ext cx="51098" cy="5585880"/>
            <a:chOff x="3560560" y="1028051"/>
            <a:chExt cx="51098" cy="5585880"/>
          </a:xfrm>
        </p:grpSpPr>
        <p:sp>
          <p:nvSpPr>
            <p:cNvPr id="33" name="矩形 32"/>
            <p:cNvSpPr/>
            <p:nvPr/>
          </p:nvSpPr>
          <p:spPr>
            <a:xfrm>
              <a:off x="3560560" y="3795082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0800000">
              <a:off x="3560560" y="1028051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099453" y="1285142"/>
            <a:ext cx="7744784" cy="705744"/>
            <a:chOff x="4099453" y="1322978"/>
            <a:chExt cx="7744784" cy="705744"/>
          </a:xfrm>
        </p:grpSpPr>
        <p:grpSp>
          <p:nvGrpSpPr>
            <p:cNvPr id="15" name="组合 14"/>
            <p:cNvGrpSpPr/>
            <p:nvPr/>
          </p:nvGrpSpPr>
          <p:grpSpPr>
            <a:xfrm>
              <a:off x="4099453" y="1322978"/>
              <a:ext cx="7744784" cy="705744"/>
              <a:chOff x="3356891" y="2074277"/>
              <a:chExt cx="7744784" cy="70574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一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5118753" y="1410555"/>
              <a:ext cx="64175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小组成员及分工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099453" y="2640252"/>
            <a:ext cx="7744784" cy="705744"/>
            <a:chOff x="4099453" y="2320100"/>
            <a:chExt cx="7744784" cy="7057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099453" y="2320100"/>
              <a:ext cx="7744784" cy="705744"/>
              <a:chOff x="3356891" y="2074277"/>
              <a:chExt cx="7744784" cy="70574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二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099578" y="2388943"/>
              <a:ext cx="66097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</a:rPr>
                <a:t>选题的背景与意义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099453" y="4073860"/>
            <a:ext cx="7744784" cy="705744"/>
            <a:chOff x="4099453" y="3351308"/>
            <a:chExt cx="7744784" cy="705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4099453" y="3351308"/>
              <a:ext cx="7744784" cy="705744"/>
              <a:chOff x="3356891" y="2074277"/>
              <a:chExt cx="7744784" cy="705744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三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5099770" y="3420657"/>
              <a:ext cx="660443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  <a:sym typeface="+mn-ea"/>
                </a:rPr>
                <a:t>项目简介与实现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099453" y="5424813"/>
            <a:ext cx="7744784" cy="705744"/>
            <a:chOff x="4099453" y="4463242"/>
            <a:chExt cx="7744784" cy="705744"/>
          </a:xfrm>
        </p:grpSpPr>
        <p:grpSp>
          <p:nvGrpSpPr>
            <p:cNvPr id="12" name="组合 11"/>
            <p:cNvGrpSpPr/>
            <p:nvPr/>
          </p:nvGrpSpPr>
          <p:grpSpPr>
            <a:xfrm>
              <a:off x="4099453" y="4463242"/>
              <a:ext cx="7744784" cy="705744"/>
              <a:chOff x="3356891" y="2074277"/>
              <a:chExt cx="7744784" cy="70574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四</a:t>
                </a:r>
                <a:endParaRPr kumimoji="0" lang="zh-CN" altLang="en-US" sz="4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099770" y="4524962"/>
              <a:ext cx="605083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总结与展望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55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-734728" y="-1"/>
            <a:ext cx="12926728" cy="6883123"/>
            <a:chOff x="-734728" y="-1"/>
            <a:chExt cx="12926728" cy="688312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5246" b="14890"/>
            <a:stretch>
              <a:fillRect/>
            </a:stretch>
          </p:blipFill>
          <p:spPr>
            <a:xfrm>
              <a:off x="-734728" y="0"/>
              <a:ext cx="12926728" cy="6883122"/>
            </a:xfrm>
            <a:prstGeom prst="rect">
              <a:avLst/>
            </a:pr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总结与展望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项目不足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823309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grpSp>
          <p:nvGrpSpPr>
            <p:cNvPr id="16" name="组合 15"/>
            <p:cNvGrpSpPr/>
            <p:nvPr/>
          </p:nvGrpSpPr>
          <p:grpSpPr>
            <a:xfrm>
              <a:off x="-30887" y="-1384532"/>
              <a:ext cx="12222887" cy="9162874"/>
              <a:chOff x="-30887" y="-1384532"/>
              <a:chExt cx="12222887" cy="916287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887" y="-1384532"/>
                <a:ext cx="12217166" cy="9162874"/>
              </a:xfrm>
              <a:prstGeom prst="rect">
                <a:avLst/>
              </a:prstGeom>
            </p:spPr>
          </p:pic>
          <p:sp>
            <p:nvSpPr>
              <p:cNvPr id="18" name="Rectangle 27"/>
              <p:cNvSpPr/>
              <p:nvPr/>
            </p:nvSpPr>
            <p:spPr>
              <a:xfrm>
                <a:off x="0" y="-1"/>
                <a:ext cx="12192000" cy="6858000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31775" y="78660"/>
              <a:ext cx="11869034" cy="771220"/>
              <a:chOff x="231775" y="142160"/>
              <a:chExt cx="11869034" cy="77122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31775" y="217761"/>
                <a:ext cx="9510040" cy="594306"/>
                <a:chOff x="231775" y="217761"/>
                <a:chExt cx="9510040" cy="594306"/>
              </a:xfrm>
            </p:grpSpPr>
            <p:pic>
              <p:nvPicPr>
                <p:cNvPr id="13" name="图形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>
                  <a:off x="1507738" y="290380"/>
                  <a:ext cx="82340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总结与展望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——</a:t>
                  </a:r>
                  <a:r>
                    <a:rPr lang="zh-CN" altLang="en-US" sz="2400" b="1" dirty="0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拟</a:t>
                  </a: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改进方向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231" y="142160"/>
                <a:ext cx="2499578" cy="7712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12962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grpSp>
          <p:nvGrpSpPr>
            <p:cNvPr id="16" name="组合 15"/>
            <p:cNvGrpSpPr/>
            <p:nvPr/>
          </p:nvGrpSpPr>
          <p:grpSpPr>
            <a:xfrm>
              <a:off x="-30887" y="-1384532"/>
              <a:ext cx="12222887" cy="9162874"/>
              <a:chOff x="-30887" y="-1384532"/>
              <a:chExt cx="12222887" cy="916287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887" y="-1384532"/>
                <a:ext cx="12217166" cy="9162874"/>
              </a:xfrm>
              <a:prstGeom prst="rect">
                <a:avLst/>
              </a:prstGeom>
            </p:spPr>
          </p:pic>
          <p:sp>
            <p:nvSpPr>
              <p:cNvPr id="18" name="Rectangle 27"/>
              <p:cNvSpPr/>
              <p:nvPr/>
            </p:nvSpPr>
            <p:spPr>
              <a:xfrm>
                <a:off x="0" y="-1"/>
                <a:ext cx="12192000" cy="6858000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31775" y="78660"/>
              <a:ext cx="11869034" cy="771220"/>
              <a:chOff x="231775" y="142160"/>
              <a:chExt cx="11869034" cy="77122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31775" y="217761"/>
                <a:ext cx="9510040" cy="594306"/>
                <a:chOff x="231775" y="217761"/>
                <a:chExt cx="9510040" cy="594306"/>
              </a:xfrm>
            </p:grpSpPr>
            <p:pic>
              <p:nvPicPr>
                <p:cNvPr id="13" name="图形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>
                  <a:off x="1507738" y="290380"/>
                  <a:ext cx="82340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总结与展望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——</a:t>
                  </a:r>
                  <a:r>
                    <a:rPr lang="zh-CN" altLang="en-US" sz="2400" b="1" dirty="0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拟</a:t>
                  </a: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改进方向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231" y="142160"/>
                <a:ext cx="2499578" cy="77122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0272115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18534" y="0"/>
            <a:ext cx="12429068" cy="8163413"/>
            <a:chOff x="-118534" y="-1"/>
            <a:chExt cx="12429068" cy="81634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534" y="0"/>
              <a:ext cx="12429068" cy="8163412"/>
            </a:xfrm>
            <a:prstGeom prst="rect">
              <a:avLst/>
            </a:prstGeom>
          </p:spPr>
        </p:pic>
        <p:sp>
          <p:nvSpPr>
            <p:cNvPr id="5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503" y="53442"/>
            <a:ext cx="11656619" cy="5707005"/>
            <a:chOff x="47503" y="53442"/>
            <a:chExt cx="11656619" cy="5707005"/>
          </a:xfrm>
        </p:grpSpPr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3" y="53442"/>
              <a:ext cx="3133380" cy="96677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87878" y="2295846"/>
              <a:ext cx="1121624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500" i="0" u="none" strike="noStrike" kern="1200" cap="none" spc="50" normalizeH="0" baseline="0" noProof="0" dirty="0">
                  <a:ln w="9525" cmpd="sng">
                    <a:noFill/>
                    <a:prstDash val="solid"/>
                  </a:ln>
                  <a:solidFill>
                    <a:srgbClr val="7E0C6E"/>
                  </a:solidFill>
                  <a:effectLst>
                    <a:outerShdw blurRad="50800" dist="38100" dir="2700000" algn="tl" rotWithShape="0">
                      <a:prstClr val="black">
                        <a:alpha val="24000"/>
                      </a:prstClr>
                    </a:outerShdw>
                  </a:effectLst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恳请批评指正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80565" y="5175672"/>
              <a:ext cx="92308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F1DC35E-1BE8-3C07-DD2B-2C6572C82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80689" y="156136"/>
            <a:ext cx="2210055" cy="9987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278B284-D9B2-C950-4DE9-9117082EFDCA}"/>
              </a:ext>
            </a:extLst>
          </p:cNvPr>
          <p:cNvSpPr/>
          <p:nvPr/>
        </p:nvSpPr>
        <p:spPr>
          <a:xfrm>
            <a:off x="5100241" y="5109921"/>
            <a:ext cx="1991519" cy="95410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GROUP 1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dirty="0">
                <a:solidFill>
                  <a:srgbClr val="6B026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2023.07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7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01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小组成员及分工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Division of Labor Arrangement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1CDE85B-4133-745B-5EB4-06A80942A1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68933" y="553043"/>
            <a:ext cx="4854135" cy="90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代码写的都队</a:t>
            </a:r>
            <a:endParaRPr lang="zh-CN" altLang="zh-CN" sz="3600" kern="100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小组成员及分工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成员介绍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474814C-40A7-58A6-1C5A-493F14D7B8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2" r="7798"/>
          <a:stretch/>
        </p:blipFill>
        <p:spPr>
          <a:xfrm rot="5400000">
            <a:off x="3483085" y="500093"/>
            <a:ext cx="5225831" cy="722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6544" y="835343"/>
            <a:ext cx="11798912" cy="585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朱子轩（组长）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前端开发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搭建代码编辑器，接收外部输入代码，将所有的代码分块，每次将改变的代码块以</a:t>
            </a:r>
            <a:r>
              <a: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Post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请求方式发送给后端；根据后端返回分析变量类型，给出提示。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刘修铭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调用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AST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库，对代码块进行语法分析，分析代码中的变量，调用的类和方法；查询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数据库分析部分变量类型，返回部分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变量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类型、类和方法。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梁晓储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数据爬取及预处理和数据库设计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爬取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官方说明文档以及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等第三方库官方说明文档，得到方法名称、参数、返回值等数据并完成数据的预处理，为项目提供数据支持；设计数据库架构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陈佳卉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-Neo4j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数据库构建和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可视化</a:t>
            </a:r>
            <a:endParaRPr lang="en-US" altLang="zh-CN" sz="2800" dirty="0"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按照已有的数据库架构完成数据库构建，并结合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Echarts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界面的可视化设计。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小组成员及分工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分工安排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87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02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选题的背景与意义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79481" y="3556809"/>
              <a:ext cx="903303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The Background and Significance of the Topic Selection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609AF7C-930A-1AB6-D0CD-707E32F564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6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9586664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8023945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0"/>
    </mc:Choice>
    <mc:Fallback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03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项目简介与实现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82190" y="3556809"/>
              <a:ext cx="9027620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Introduction to the Project and Implementation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8F8EF5-4E3A-2FF6-43C2-80CAE83826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289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heme/theme1.xml><?xml version="1.0" encoding="utf-8"?>
<a:theme xmlns:a="http://schemas.openxmlformats.org/drawingml/2006/main" name="1_Office 主题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A00072"/>
      </a:accent4>
      <a:accent5>
        <a:srgbClr val="AD1798"/>
      </a:accent5>
      <a:accent6>
        <a:srgbClr val="D84D91"/>
      </a:accent6>
      <a:hlink>
        <a:srgbClr val="B26DA8"/>
      </a:hlink>
      <a:folHlink>
        <a:srgbClr val="CB9EC5"/>
      </a:folHlink>
    </a:clrScheme>
    <a:fontScheme name="全微软雅黑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CB9EC5"/>
      </a:accent4>
      <a:accent5>
        <a:srgbClr val="7E0C6E"/>
      </a:accent5>
      <a:accent6>
        <a:srgbClr val="983D8B"/>
      </a:accent6>
      <a:hlink>
        <a:srgbClr val="B26DA8"/>
      </a:hlink>
      <a:folHlink>
        <a:srgbClr val="CB9E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0582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1608</TotalTime>
  <Words>478</Words>
  <Application>Microsoft Office PowerPoint</Application>
  <PresentationFormat>宽屏</PresentationFormat>
  <Paragraphs>88</Paragraphs>
  <Slides>23</Slides>
  <Notes>23</Notes>
  <HiddenSlides>2</HiddenSlides>
  <MMClips>0</MMClips>
  <ScaleCrop>false</ScaleCrop>
  <HeadingPairs>
    <vt:vector size="6" baseType="variant">
      <vt:variant>
        <vt:lpstr>已用的字体</vt:lpstr>
      </vt:variant>
      <vt:variant>
        <vt:i4>18</vt:i4>
      </vt:variant>
      <vt:variant>
        <vt:lpstr>主题</vt:lpstr>
      </vt:variant>
      <vt:variant>
        <vt:i4>4</vt:i4>
      </vt:variant>
      <vt:variant>
        <vt:lpstr>幻灯片标题</vt:lpstr>
      </vt:variant>
      <vt:variant>
        <vt:i4>23</vt:i4>
      </vt:variant>
    </vt:vector>
  </HeadingPairs>
  <TitlesOfParts>
    <vt:vector size="45" baseType="lpstr">
      <vt:lpstr>方正魏碑简体</vt:lpstr>
      <vt:lpstr>汉仪大宋简</vt:lpstr>
      <vt:lpstr>Wingdings</vt:lpstr>
      <vt:lpstr>Calibri Light</vt:lpstr>
      <vt:lpstr>Arial</vt:lpstr>
      <vt:lpstr>华文新魏</vt:lpstr>
      <vt:lpstr>Wingdings 2</vt:lpstr>
      <vt:lpstr>方正仿郭简体</vt:lpstr>
      <vt:lpstr>Arial Black</vt:lpstr>
      <vt:lpstr>Times New Roman</vt:lpstr>
      <vt:lpstr>等线</vt:lpstr>
      <vt:lpstr>华文行楷</vt:lpstr>
      <vt:lpstr>微软雅黑</vt:lpstr>
      <vt:lpstr>幼圆</vt:lpstr>
      <vt:lpstr>华文中宋</vt:lpstr>
      <vt:lpstr>Forte</vt:lpstr>
      <vt:lpstr>Calibri</vt:lpstr>
      <vt:lpstr>方正粗黑宋简体</vt:lpstr>
      <vt:lpstr>1_Office 主题</vt:lpstr>
      <vt:lpstr>Office 主题</vt:lpstr>
      <vt:lpstr>2_Office 主题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XiuMing Liu</dc:creator>
  <cp:lastModifiedBy>XiuMing Liu</cp:lastModifiedBy>
  <cp:revision>16</cp:revision>
  <dcterms:created xsi:type="dcterms:W3CDTF">2023-05-23T08:48:21Z</dcterms:created>
  <dcterms:modified xsi:type="dcterms:W3CDTF">2023-07-20T08:20:55Z</dcterms:modified>
</cp:coreProperties>
</file>